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Julia Harrison, Harry Oestreicher, &amp; Johnny Schiliró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Julia Harrison, Harry Oestreicher, &amp; Johnny Schiliró</a:t>
            </a:r>
          </a:p>
        </p:txBody>
      </p:sp>
      <p:sp>
        <p:nvSpPr>
          <p:cNvPr id="152" name="Cryptocurrency for Energy Conscious Investor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Cryptocurrency for Energy Conscious Investors</a:t>
            </a:r>
          </a:p>
        </p:txBody>
      </p:sp>
      <p:sp>
        <p:nvSpPr>
          <p:cNvPr id="153" name="Analysis &amp; Comparison of Eco-Friendly Crypto Portfolio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Analysis &amp; Comparison of Eco-Friendly Crypto Portfolio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isk"/>
          <p:cNvSpPr txBox="1"/>
          <p:nvPr>
            <p:ph type="title"/>
          </p:nvPr>
        </p:nvSpPr>
        <p:spPr>
          <a:xfrm>
            <a:off x="1206500" y="471282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Risk</a:t>
            </a:r>
          </a:p>
        </p:txBody>
      </p:sp>
      <p:sp>
        <p:nvSpPr>
          <p:cNvPr id="193" name="Slide bullet text"/>
          <p:cNvSpPr txBox="1"/>
          <p:nvPr>
            <p:ph type="body" idx="1"/>
          </p:nvPr>
        </p:nvSpPr>
        <p:spPr>
          <a:xfrm>
            <a:off x="1964797" y="15978417"/>
            <a:ext cx="21971001" cy="825601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4" name="Screen Shot 2022-05-23 at 10.21.11 PM.png" descr="Screen Shot 2022-05-23 at 10.21.1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2865" y="2043975"/>
            <a:ext cx="16798467" cy="112315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isk Cont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Risk Cont.</a:t>
            </a:r>
          </a:p>
        </p:txBody>
      </p:sp>
      <p:sp>
        <p:nvSpPr>
          <p:cNvPr id="197" name="Slide bullet text"/>
          <p:cNvSpPr txBox="1"/>
          <p:nvPr>
            <p:ph type="body" idx="1"/>
          </p:nvPr>
        </p:nvSpPr>
        <p:spPr>
          <a:xfrm>
            <a:off x="3694663" y="15717752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8" name="Screen Shot 2022-05-23 at 10.23.34 PM.png" descr="Screen Shot 2022-05-23 at 10.23.3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3450" y="4233661"/>
            <a:ext cx="8336513" cy="57438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Screen Shot 2022-05-23 at 10.25.13 PM.png" descr="Screen Shot 2022-05-23 at 10.25.13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01770" y="1135030"/>
            <a:ext cx="13601336" cy="119410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erformance &amp; Volatility Comparis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Performance &amp; Volatility Comparison</a:t>
            </a:r>
          </a:p>
        </p:txBody>
      </p:sp>
      <p:sp>
        <p:nvSpPr>
          <p:cNvPr id="202" name="Slide bullet text"/>
          <p:cNvSpPr txBox="1"/>
          <p:nvPr>
            <p:ph type="body" idx="1"/>
          </p:nvPr>
        </p:nvSpPr>
        <p:spPr>
          <a:xfrm>
            <a:off x="2892921" y="16634028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Daily Retur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Daily Returns</a:t>
            </a:r>
          </a:p>
        </p:txBody>
      </p:sp>
      <p:sp>
        <p:nvSpPr>
          <p:cNvPr id="205" name="Slide bullet text"/>
          <p:cNvSpPr txBox="1"/>
          <p:nvPr>
            <p:ph type="body" idx="1"/>
          </p:nvPr>
        </p:nvSpPr>
        <p:spPr>
          <a:xfrm>
            <a:off x="3169384" y="18513974"/>
            <a:ext cx="21971001" cy="825601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ortfolio Volume Comparis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Portfolio Volume Comparison</a:t>
            </a:r>
          </a:p>
        </p:txBody>
      </p:sp>
      <p:sp>
        <p:nvSpPr>
          <p:cNvPr id="208" name="Slide bullet text"/>
          <p:cNvSpPr txBox="1"/>
          <p:nvPr>
            <p:ph type="body" idx="1"/>
          </p:nvPr>
        </p:nvSpPr>
        <p:spPr>
          <a:xfrm>
            <a:off x="2091180" y="18679851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Monte Carlo Simu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Monte Carlo Simulation</a:t>
            </a:r>
          </a:p>
        </p:txBody>
      </p:sp>
      <p:sp>
        <p:nvSpPr>
          <p:cNvPr id="211" name="Slide bullet text"/>
          <p:cNvSpPr txBox="1"/>
          <p:nvPr>
            <p:ph type="body" idx="1"/>
          </p:nvPr>
        </p:nvSpPr>
        <p:spPr>
          <a:xfrm>
            <a:off x="1206499" y="18762790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onclus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Conclusions</a:t>
            </a:r>
          </a:p>
        </p:txBody>
      </p:sp>
      <p:sp>
        <p:nvSpPr>
          <p:cNvPr id="214" name="Slide bullet text"/>
          <p:cNvSpPr txBox="1"/>
          <p:nvPr>
            <p:ph type="body" idx="1"/>
          </p:nvPr>
        </p:nvSpPr>
        <p:spPr>
          <a:xfrm>
            <a:off x="2395289" y="18679851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ommendations &amp; Future Resear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Recommendations &amp; Future Research</a:t>
            </a:r>
          </a:p>
        </p:txBody>
      </p:sp>
      <p:sp>
        <p:nvSpPr>
          <p:cNvPr id="217" name="Slide bullet text"/>
          <p:cNvSpPr txBox="1"/>
          <p:nvPr>
            <p:ph type="body" idx="1"/>
          </p:nvPr>
        </p:nvSpPr>
        <p:spPr>
          <a:xfrm>
            <a:off x="1206500" y="18735144"/>
            <a:ext cx="21971001" cy="825601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Eco-Conscious Crypto?"/>
          <p:cNvSpPr txBox="1"/>
          <p:nvPr>
            <p:ph type="title"/>
          </p:nvPr>
        </p:nvSpPr>
        <p:spPr>
          <a:xfrm>
            <a:off x="764159" y="4256679"/>
            <a:ext cx="21971001" cy="1433164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spc="0" sz="6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Eco-Conscious Crypto? </a:t>
            </a:r>
          </a:p>
        </p:txBody>
      </p:sp>
      <p:sp>
        <p:nvSpPr>
          <p:cNvPr id="156" name="Slide bullet text"/>
          <p:cNvSpPr txBox="1"/>
          <p:nvPr>
            <p:ph type="body" idx="1"/>
          </p:nvPr>
        </p:nvSpPr>
        <p:spPr>
          <a:xfrm>
            <a:off x="3599876" y="15599268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Text"/>
          <p:cNvSpPr txBox="1"/>
          <p:nvPr/>
        </p:nvSpPr>
        <p:spPr>
          <a:xfrm>
            <a:off x="269094" y="5218975"/>
            <a:ext cx="127001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spcBef>
                <a:spcPts val="700"/>
              </a:spcBef>
              <a:defRPr sz="26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8" name="Consensus Mechanism Explained"/>
          <p:cNvSpPr txBox="1"/>
          <p:nvPr/>
        </p:nvSpPr>
        <p:spPr>
          <a:xfrm>
            <a:off x="759266" y="7334811"/>
            <a:ext cx="13417830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6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Consensus Mechanism Explained</a:t>
            </a:r>
          </a:p>
        </p:txBody>
      </p:sp>
      <p:sp>
        <p:nvSpPr>
          <p:cNvPr id="159" name="How do we measure Energy Consumption?"/>
          <p:cNvSpPr txBox="1"/>
          <p:nvPr/>
        </p:nvSpPr>
        <p:spPr>
          <a:xfrm>
            <a:off x="676327" y="10230730"/>
            <a:ext cx="17130968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6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How do we measure Energy Consumption?</a:t>
            </a:r>
          </a:p>
        </p:txBody>
      </p:sp>
      <p:sp>
        <p:nvSpPr>
          <p:cNvPr id="160" name="Problem &amp; Background"/>
          <p:cNvSpPr txBox="1"/>
          <p:nvPr/>
        </p:nvSpPr>
        <p:spPr>
          <a:xfrm>
            <a:off x="1008082" y="1089091"/>
            <a:ext cx="12251693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86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Problem &amp; Background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roposal"/>
          <p:cNvSpPr txBox="1"/>
          <p:nvPr>
            <p:ph type="title"/>
          </p:nvPr>
        </p:nvSpPr>
        <p:spPr>
          <a:xfrm>
            <a:off x="681221" y="858329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Proposal</a:t>
            </a:r>
          </a:p>
        </p:txBody>
      </p:sp>
      <p:sp>
        <p:nvSpPr>
          <p:cNvPr id="163" name="Slide bullet text"/>
          <p:cNvSpPr txBox="1"/>
          <p:nvPr>
            <p:ph type="body" idx="1"/>
          </p:nvPr>
        </p:nvSpPr>
        <p:spPr>
          <a:xfrm>
            <a:off x="-3651343" y="16239081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Hypotheses…"/>
          <p:cNvSpPr txBox="1"/>
          <p:nvPr/>
        </p:nvSpPr>
        <p:spPr>
          <a:xfrm>
            <a:off x="660453" y="8166644"/>
            <a:ext cx="19211113" cy="4294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8500">
                <a:solidFill>
                  <a:srgbClr val="000000"/>
                </a:solidFill>
              </a:defRPr>
            </a:pPr>
            <a:r>
              <a:t>Hypotheses</a:t>
            </a:r>
          </a:p>
          <a:p>
            <a:pPr algn="l" defTabSz="457200">
              <a:defRPr b="1" sz="3100">
                <a:solidFill>
                  <a:srgbClr val="000000"/>
                </a:solidFill>
              </a:defRPr>
            </a:pP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t>Proof of Stake cryptocurrencies (no matter their expected use) are more environmentally friendly 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t>than non-Proof of Stake cryptocurrencies (specifically comparing Proof of Work cryptocurrencies).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t>Proof of Work cryptocurrencies outperform Proof of Stake cryptocurrencies in regards to cumulative returns, </a:t>
            </a:r>
          </a:p>
          <a:p>
            <a:pPr algn="l" defTabSz="457200">
              <a:defRPr sz="3100">
                <a:solidFill>
                  <a:srgbClr val="000000"/>
                </a:solidFill>
              </a:defRPr>
            </a:pPr>
            <a:r>
              <a:t>however Proof of Stake cryptocurrencies are less volatile and less risky. </a:t>
            </a:r>
          </a:p>
        </p:txBody>
      </p:sp>
      <p:sp>
        <p:nvSpPr>
          <p:cNvPr id="165" name="Define and distinguish eco-friendly and non eco-friendly blockchain technologies…"/>
          <p:cNvSpPr txBox="1"/>
          <p:nvPr/>
        </p:nvSpPr>
        <p:spPr>
          <a:xfrm>
            <a:off x="751650" y="2528242"/>
            <a:ext cx="13868020" cy="5858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000000"/>
                </a:solidFill>
              </a:defRPr>
            </a:pPr>
            <a:r>
              <a:t>Define and distinguish eco-friendly and non eco-friendly blockchain technologies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Define PoW and Pos Portfolios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Fetch and compile Historical Data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Analyze Volatility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Analyze Risk</a:t>
            </a:r>
          </a:p>
          <a:p>
            <a:pPr algn="l">
              <a:defRPr sz="3000">
                <a:solidFill>
                  <a:srgbClr val="000000"/>
                </a:solidFill>
              </a:defRPr>
            </a:pPr>
          </a:p>
          <a:p>
            <a:pPr algn="l">
              <a:defRPr sz="3000">
                <a:solidFill>
                  <a:srgbClr val="000000"/>
                </a:solidFill>
              </a:defRPr>
            </a:pPr>
            <a:r>
              <a:t>Monte-Carlo Simulation</a:t>
            </a:r>
          </a:p>
          <a:p>
            <a:pPr algn="l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Data Collected &amp; Explored via Coinba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Collected &amp; Explored via Coinbase</a:t>
            </a:r>
          </a:p>
        </p:txBody>
      </p:sp>
      <p:sp>
        <p:nvSpPr>
          <p:cNvPr id="168" name="Slide bullet text"/>
          <p:cNvSpPr txBox="1"/>
          <p:nvPr>
            <p:ph type="body" idx="1"/>
          </p:nvPr>
        </p:nvSpPr>
        <p:spPr>
          <a:xfrm>
            <a:off x="2652004" y="16239081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9" name="Screen Shot 2022-05-23 at 10.10.39 PM.png" descr="Screen Shot 2022-05-23 at 10.10.3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6172" y="4676344"/>
            <a:ext cx="8997374" cy="50462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Screen Shot 2022-05-23 at 10.10.58 PM.png" descr="Screen Shot 2022-05-23 at 10.10.5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07254" y="2919574"/>
            <a:ext cx="13078541" cy="96023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Energy &amp; Efficiency Data Compil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Energy &amp; Efficiency Data Compiled </a:t>
            </a:r>
          </a:p>
        </p:txBody>
      </p:sp>
      <p:sp>
        <p:nvSpPr>
          <p:cNvPr id="173" name="Slide bullet text"/>
          <p:cNvSpPr txBox="1"/>
          <p:nvPr>
            <p:ph type="body" idx="1"/>
          </p:nvPr>
        </p:nvSpPr>
        <p:spPr>
          <a:xfrm>
            <a:off x="2059584" y="16120597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4" name="Screen Shot 2022-05-23 at 10.09.53 PM.png" descr="Screen Shot 2022-05-23 at 10.09.5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3929" y="3884578"/>
            <a:ext cx="18281583" cy="76056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20 Mineable Cryptocurrencies"/>
          <p:cNvSpPr txBox="1"/>
          <p:nvPr>
            <p:ph type="title"/>
          </p:nvPr>
        </p:nvSpPr>
        <p:spPr>
          <a:xfrm>
            <a:off x="1206500" y="58186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20 Mineable Cryptocurrencies</a:t>
            </a:r>
          </a:p>
        </p:txBody>
      </p:sp>
      <p:sp>
        <p:nvSpPr>
          <p:cNvPr id="177" name="Slide bullet text"/>
          <p:cNvSpPr txBox="1"/>
          <p:nvPr>
            <p:ph type="body" idx="1"/>
          </p:nvPr>
        </p:nvSpPr>
        <p:spPr>
          <a:xfrm>
            <a:off x="1917403" y="16167991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8" name="Screen Shot 2022-05-23 at 10.13.26 PM.png" descr="Screen Shot 2022-05-23 at 10.13.2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7776" y="2136667"/>
            <a:ext cx="17097074" cy="111526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rypto Picks for Comparison"/>
          <p:cNvSpPr txBox="1"/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Crypto Picks for Comparison</a:t>
            </a:r>
          </a:p>
        </p:txBody>
      </p:sp>
      <p:sp>
        <p:nvSpPr>
          <p:cNvPr id="181" name="Slide bullet text"/>
          <p:cNvSpPr txBox="1"/>
          <p:nvPr>
            <p:ph type="body" idx="1"/>
          </p:nvPr>
        </p:nvSpPr>
        <p:spPr>
          <a:xfrm>
            <a:off x="1206500" y="16239081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PoW –…"/>
          <p:cNvSpPr txBox="1"/>
          <p:nvPr/>
        </p:nvSpPr>
        <p:spPr>
          <a:xfrm>
            <a:off x="1618514" y="3603689"/>
            <a:ext cx="7265920" cy="543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lvl="1" marL="9144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-Roman"/>
              <a:buChar char="▪"/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PoW –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-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Bitcoin (BTC-USD)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-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Ethereum (ETH-USD)</a:t>
            </a:r>
          </a:p>
          <a:p>
            <a:pPr algn="l" defTabSz="457200"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lvl="1" marL="9144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-Roman"/>
              <a:buChar char="▪"/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PoS –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-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Solana (SOL-BTC &amp; ETH)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-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Cardana (ADA-BTC &amp; ETH)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-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Algorand (ALGO-BTC &amp;ETH)</a:t>
            </a:r>
          </a:p>
          <a:p>
            <a:pPr lvl="2" marL="1371600" indent="-317500" algn="l" defTabSz="457200">
              <a:buClr>
                <a:srgbClr val="000000">
                  <a:alpha val="87058"/>
                </a:srgbClr>
              </a:buClr>
              <a:buSzPct val="123000"/>
              <a:buFont typeface="Times-Roman"/>
              <a:buChar char="◦"/>
              <a:defRPr sz="3500">
                <a:solidFill>
                  <a:srgbClr val="000000">
                    <a:alpha val="87058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Tezos (XTZ-BTC &amp; ETH)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erformance &amp; Volatility"/>
          <p:cNvSpPr txBox="1"/>
          <p:nvPr>
            <p:ph type="title"/>
          </p:nvPr>
        </p:nvSpPr>
        <p:spPr>
          <a:xfrm>
            <a:off x="1206500" y="526574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Performance &amp; Volatility</a:t>
            </a:r>
          </a:p>
        </p:txBody>
      </p:sp>
      <p:sp>
        <p:nvSpPr>
          <p:cNvPr id="185" name="Slide bullet text"/>
          <p:cNvSpPr txBox="1"/>
          <p:nvPr>
            <p:ph type="body" idx="1"/>
          </p:nvPr>
        </p:nvSpPr>
        <p:spPr>
          <a:xfrm>
            <a:off x="1727829" y="16310172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6" name="Screen Shot 2022-05-23 at 10.19.46 PM.png" descr="Screen Shot 2022-05-23 at 10.19.4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1052" y="1908758"/>
            <a:ext cx="17278568" cy="114245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Volatility Cont."/>
          <p:cNvSpPr txBox="1"/>
          <p:nvPr>
            <p:ph type="title"/>
          </p:nvPr>
        </p:nvSpPr>
        <p:spPr>
          <a:xfrm>
            <a:off x="1012976" y="554221"/>
            <a:ext cx="21971001" cy="1433163"/>
          </a:xfrm>
          <a:prstGeom prst="rect">
            <a:avLst/>
          </a:prstGeom>
        </p:spPr>
        <p:txBody>
          <a:bodyPr/>
          <a:lstStyle/>
          <a:p>
            <a:pPr/>
            <a:r>
              <a:t>Volatility Cont.</a:t>
            </a:r>
          </a:p>
        </p:txBody>
      </p:sp>
      <p:sp>
        <p:nvSpPr>
          <p:cNvPr id="189" name="\"/>
          <p:cNvSpPr txBox="1"/>
          <p:nvPr>
            <p:ph type="body" idx="1"/>
          </p:nvPr>
        </p:nvSpPr>
        <p:spPr>
          <a:xfrm>
            <a:off x="2841578" y="16073204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  <a:r>
              <a:t>\</a:t>
            </a:r>
          </a:p>
        </p:txBody>
      </p:sp>
      <p:pic>
        <p:nvPicPr>
          <p:cNvPr id="190" name="Screen Shot 2022-05-23 at 10.20.43 PM.png" descr="Screen Shot 2022-05-23 at 10.20.4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8481" y="2520172"/>
            <a:ext cx="20594738" cy="58428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